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15" r:id="rId10"/>
    <p:sldId id="306" r:id="rId11"/>
    <p:sldId id="307" r:id="rId12"/>
    <p:sldId id="274" r:id="rId13"/>
    <p:sldId id="316" r:id="rId14"/>
    <p:sldId id="301" r:id="rId15"/>
    <p:sldId id="287" r:id="rId16"/>
    <p:sldId id="302" r:id="rId17"/>
    <p:sldId id="290" r:id="rId18"/>
    <p:sldId id="291" r:id="rId19"/>
    <p:sldId id="314" r:id="rId20"/>
    <p:sldId id="288" r:id="rId21"/>
    <p:sldId id="309" r:id="rId22"/>
    <p:sldId id="310" r:id="rId23"/>
    <p:sldId id="311" r:id="rId24"/>
    <p:sldId id="312" r:id="rId25"/>
    <p:sldId id="308" r:id="rId26"/>
    <p:sldId id="280" r:id="rId27"/>
    <p:sldId id="281" r:id="rId28"/>
    <p:sldId id="294" r:id="rId29"/>
    <p:sldId id="282" r:id="rId30"/>
    <p:sldId id="293" r:id="rId31"/>
    <p:sldId id="292" r:id="rId32"/>
    <p:sldId id="268" r:id="rId33"/>
    <p:sldId id="267" r:id="rId34"/>
    <p:sldId id="298" r:id="rId35"/>
    <p:sldId id="286" r:id="rId36"/>
    <p:sldId id="279" r:id="rId37"/>
    <p:sldId id="295" r:id="rId38"/>
    <p:sldId id="283" r:id="rId39"/>
    <p:sldId id="275" r:id="rId40"/>
    <p:sldId id="272" r:id="rId41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3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03.12.15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03.12.15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03.12.15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5" name="Picture 14" descr="asl_logo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  <p:sp>
        <p:nvSpPr>
          <p:cNvPr id="1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5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61.emf"/><Relationship Id="rId13" Type="http://schemas.openxmlformats.org/officeDocument/2006/relationships/image" Target="../media/image62.emf"/><Relationship Id="rId14" Type="http://schemas.openxmlformats.org/officeDocument/2006/relationships/image" Target="../media/image63.emf"/><Relationship Id="rId15" Type="http://schemas.openxmlformats.org/officeDocument/2006/relationships/image" Target="../media/image64.emf"/><Relationship Id="rId16" Type="http://schemas.openxmlformats.org/officeDocument/2006/relationships/image" Target="../media/image65.emf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5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image" Target="../media/image75.emf"/><Relationship Id="rId13" Type="http://schemas.openxmlformats.org/officeDocument/2006/relationships/image" Target="../media/image76.emf"/><Relationship Id="rId14" Type="http://schemas.openxmlformats.org/officeDocument/2006/relationships/image" Target="../media/image77.emf"/><Relationship Id="rId15" Type="http://schemas.openxmlformats.org/officeDocument/2006/relationships/image" Target="../media/image78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6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92.emf"/><Relationship Id="rId14" Type="http://schemas.openxmlformats.org/officeDocument/2006/relationships/image" Target="../media/image93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emf"/><Relationship Id="rId4" Type="http://schemas.openxmlformats.org/officeDocument/2006/relationships/image" Target="../media/image69.png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Evaluating</a:t>
            </a:r>
            <a:r>
              <a:rPr lang="de-CH" dirty="0" smtClean="0"/>
              <a:t> </a:t>
            </a:r>
            <a:r>
              <a:rPr lang="de-CH" dirty="0" smtClean="0"/>
              <a:t>ROVIO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smtClean="0"/>
              <a:t>OKVIS – </a:t>
            </a:r>
            <a:r>
              <a:rPr lang="de-CH" dirty="0" err="1" smtClean="0"/>
              <a:t>Two</a:t>
            </a:r>
            <a:r>
              <a:rPr lang="de-CH" dirty="0"/>
              <a:t> Visual-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r>
              <a:rPr lang="de-CH" dirty="0"/>
              <a:t> </a:t>
            </a:r>
            <a:r>
              <a:rPr lang="de-CH" dirty="0" smtClean="0"/>
              <a:t>Implementations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290120"/>
            <a:ext cx="8496300" cy="94399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0" y="3972256"/>
            <a:ext cx="1220541" cy="198413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69" y="3582435"/>
            <a:ext cx="1142378" cy="198413"/>
          </a:xfrm>
          <a:prstGeom prst="rect">
            <a:avLst/>
          </a:prstGeom>
        </p:spPr>
      </p:pic>
      <p:pic>
        <p:nvPicPr>
          <p:cNvPr id="14" name="Bild 13" descr="rpe_frames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" y="1635883"/>
            <a:ext cx="2556335" cy="3495258"/>
          </a:xfrm>
          <a:prstGeom prst="rect">
            <a:avLst/>
          </a:prstGeom>
        </p:spPr>
      </p:pic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923099"/>
            <a:ext cx="4183662" cy="2609611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3625887"/>
            <a:ext cx="4183662" cy="2609611"/>
          </a:xfrm>
          <a:prstGeom prst="rect">
            <a:avLst/>
          </a:prstGeom>
        </p:spPr>
      </p:pic>
      <p:grpSp>
        <p:nvGrpSpPr>
          <p:cNvPr id="12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5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392681"/>
              </p:ext>
            </p:extLst>
          </p:nvPr>
        </p:nvGraphicFramePr>
        <p:xfrm>
          <a:off x="323850" y="2024063"/>
          <a:ext cx="8496300" cy="22250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</a:t>
                      </a:r>
                      <a:r>
                        <a:rPr lang="de-DE" baseline="0" dirty="0" smtClean="0"/>
                        <a:t>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 °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 cm / 1000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higher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err_on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6" cy="403282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br>
              <a:rPr lang="de-CH" dirty="0" smtClean="0"/>
            </a:br>
            <a:r>
              <a:rPr lang="de-CH" dirty="0" smtClean="0"/>
              <a:t>1) Analysis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artificial</a:t>
            </a:r>
            <a:r>
              <a:rPr lang="de-CH" dirty="0" smtClean="0"/>
              <a:t> </a:t>
            </a:r>
            <a:r>
              <a:rPr lang="de-CH" dirty="0" err="1" smtClean="0"/>
              <a:t>timedelay</a:t>
            </a:r>
            <a:endParaRPr lang="de-CH" dirty="0"/>
          </a:p>
        </p:txBody>
      </p:sp>
      <p:pic>
        <p:nvPicPr>
          <p:cNvPr id="10" name="Bild 9" descr="err_online_fix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5" cy="4032828"/>
          </a:xfrm>
          <a:prstGeom prst="rect">
            <a:avLst/>
          </a:prstGeom>
        </p:spPr>
      </p:pic>
      <p:grpSp>
        <p:nvGrpSpPr>
          <p:cNvPr id="2" name="Gruppierung 1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5588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non-</a:t>
            </a:r>
            <a:r>
              <a:rPr lang="de-CH" dirty="0" err="1"/>
              <a:t>timesynchronized</a:t>
            </a:r>
            <a:r>
              <a:rPr lang="de-CH" dirty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r>
              <a:rPr lang="de-DE" dirty="0" smtClean="0"/>
              <a:t>Real Test</a:t>
            </a:r>
            <a:endParaRPr lang="de-DE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334959"/>
            <a:ext cx="8496300" cy="1899151"/>
          </a:xfrm>
        </p:spPr>
        <p:txBody>
          <a:bodyPr/>
          <a:lstStyle/>
          <a:p>
            <a:r>
              <a:rPr lang="de-CH" dirty="0"/>
              <a:t>VI </a:t>
            </a:r>
            <a:r>
              <a:rPr lang="de-CH" dirty="0" smtClean="0"/>
              <a:t>Sensor</a:t>
            </a:r>
          </a:p>
          <a:p>
            <a:r>
              <a:rPr lang="de-CH" dirty="0" err="1" smtClean="0"/>
              <a:t>Bluefox</a:t>
            </a:r>
            <a:r>
              <a:rPr lang="de-CH" dirty="0" smtClean="0"/>
              <a:t> 2.0</a:t>
            </a:r>
            <a:endParaRPr lang="de-CH" dirty="0"/>
          </a:p>
          <a:p>
            <a:r>
              <a:rPr lang="de-CH" dirty="0" err="1" smtClean="0"/>
              <a:t>Indoor</a:t>
            </a:r>
            <a:r>
              <a:rPr lang="de-CH" dirty="0" smtClean="0"/>
              <a:t>, </a:t>
            </a:r>
            <a:r>
              <a:rPr lang="de-CH" dirty="0" err="1" smtClean="0"/>
              <a:t>handheld</a:t>
            </a:r>
            <a:r>
              <a:rPr lang="de-CH" dirty="0" smtClean="0"/>
              <a:t>, 60 m, 3 </a:t>
            </a:r>
            <a:r>
              <a:rPr lang="de-CH" dirty="0" err="1" smtClean="0"/>
              <a:t>loops</a:t>
            </a:r>
            <a:endParaRPr lang="de-CH" dirty="0" smtClean="0"/>
          </a:p>
          <a:p>
            <a:r>
              <a:rPr lang="de-CH" dirty="0" smtClean="0"/>
              <a:t>Slow </a:t>
            </a:r>
            <a:r>
              <a:rPr lang="de-CH" dirty="0" err="1" smtClean="0"/>
              <a:t>and</a:t>
            </a:r>
            <a:r>
              <a:rPr lang="de-CH" dirty="0" smtClean="0"/>
              <a:t> Fast Dataset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95" y="1750154"/>
            <a:ext cx="2982009" cy="2236507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0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3" y="1553448"/>
            <a:ext cx="3305776" cy="2414142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101602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090763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2831777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2865482"/>
            <a:ext cx="2846840" cy="1776428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904612"/>
            <a:ext cx="5154679" cy="2329498"/>
          </a:xfrm>
        </p:spPr>
        <p:txBody>
          <a:bodyPr/>
          <a:lstStyle/>
          <a:p>
            <a:r>
              <a:rPr lang="de-DE" dirty="0" smtClean="0"/>
              <a:t>Fast, </a:t>
            </a:r>
            <a:r>
              <a:rPr lang="de-DE" dirty="0" err="1" smtClean="0"/>
              <a:t>shaky</a:t>
            </a:r>
            <a:r>
              <a:rPr lang="de-DE" dirty="0" smtClean="0"/>
              <a:t> </a:t>
            </a:r>
            <a:r>
              <a:rPr lang="de-DE" dirty="0" err="1" smtClean="0"/>
              <a:t>motions</a:t>
            </a:r>
            <a:endParaRPr lang="de-DE" dirty="0" smtClean="0"/>
          </a:p>
          <a:p>
            <a:r>
              <a:rPr lang="de-DE" dirty="0" smtClean="0"/>
              <a:t>Dynamics</a:t>
            </a:r>
            <a:r>
              <a:rPr lang="de-DE" dirty="0" smtClean="0"/>
              <a:t>: ?, 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77826"/>
            <a:ext cx="3889995" cy="242735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50" y="5225973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  <p:grpSp>
        <p:nvGrpSpPr>
          <p:cNvPr id="14" name="Gruppierung 13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799650"/>
            <a:ext cx="5584984" cy="2434460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33026"/>
            <a:ext cx="3633324" cy="2267194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59" y="1045770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2792172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15684"/>
            <a:ext cx="2753888" cy="1718426"/>
          </a:xfrm>
          <a:prstGeom prst="rect">
            <a:avLst/>
          </a:prstGeom>
        </p:spPr>
      </p:pic>
      <p:grpSp>
        <p:nvGrpSpPr>
          <p:cNvPr id="17" name="Gruppierung 16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Rovio</a:t>
            </a:r>
            <a:r>
              <a:rPr lang="de-DE" dirty="0" smtClean="0"/>
              <a:t>: </a:t>
            </a:r>
            <a:r>
              <a:rPr lang="de-DE" dirty="0" err="1" smtClean="0"/>
              <a:t>Include</a:t>
            </a:r>
            <a:r>
              <a:rPr lang="de-DE" dirty="0" smtClean="0"/>
              <a:t> additional Sensorinformation (GPS, Mag)</a:t>
            </a:r>
          </a:p>
          <a:p>
            <a:endParaRPr lang="de-DE" dirty="0"/>
          </a:p>
          <a:p>
            <a:r>
              <a:rPr lang="de-DE" dirty="0" err="1" smtClean="0"/>
              <a:t>Rovio</a:t>
            </a:r>
            <a:r>
              <a:rPr lang="de-DE" dirty="0" smtClean="0"/>
              <a:t>: Combine </a:t>
            </a:r>
            <a:r>
              <a:rPr lang="de-DE" dirty="0" err="1" smtClean="0"/>
              <a:t>with</a:t>
            </a:r>
            <a:r>
              <a:rPr lang="de-DE" dirty="0" smtClean="0"/>
              <a:t> „Backend“ </a:t>
            </a:r>
            <a:r>
              <a:rPr lang="de-DE" dirty="0" err="1" smtClean="0"/>
              <a:t>performing</a:t>
            </a:r>
            <a:r>
              <a:rPr lang="de-DE" dirty="0" smtClean="0"/>
              <a:t> a Global </a:t>
            </a:r>
            <a:r>
              <a:rPr lang="de-DE" dirty="0" err="1" smtClean="0"/>
              <a:t>Optimization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Rovio</a:t>
            </a:r>
            <a:r>
              <a:rPr lang="de-DE" dirty="0" smtClean="0"/>
              <a:t> on Embedded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2025586" y="95618"/>
              <a:ext cx="6725012" cy="603502"/>
              <a:chOff x="2025586" y="95618"/>
              <a:chExt cx="6725012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2025586" y="95871"/>
                <a:ext cx="2539848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/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03.12.15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  <a:endParaRPr lang="en-GB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</a:t>
            </a:r>
            <a:br>
              <a:rPr lang="en-GB" smtClean="0"/>
            </a:br>
            <a:endParaRPr lang="en-GB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Cheap</a:t>
            </a:r>
          </a:p>
          <a:p>
            <a:pPr lvl="1"/>
            <a:r>
              <a:rPr lang="en-GB" dirty="0" smtClean="0"/>
              <a:t>Passive, </a:t>
            </a:r>
            <a:r>
              <a:rPr lang="en-GB" dirty="0" err="1" smtClean="0"/>
              <a:t>onboard</a:t>
            </a:r>
            <a:r>
              <a:rPr lang="en-GB" dirty="0" smtClean="0"/>
              <a:t> sensors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A5BE-2139-AD45-82DC-E2FF9F4E93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8044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92F8-C2E1-BB44-BBE1-CA6852F39B99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Long </a:t>
            </a:r>
            <a:r>
              <a:rPr lang="de-CH" dirty="0" err="1" smtClean="0"/>
              <a:t>Trajectory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424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2 cm / 1 m (2 %)</a:t>
            </a:r>
          </a:p>
          <a:p>
            <a:r>
              <a:rPr lang="de-DE" dirty="0" smtClean="0"/>
              <a:t>LOE = 0.6° / 1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DE0D-048E-BC44-A2C4-EDBA5C68D20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ijrr_lte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20714"/>
            <a:ext cx="3748766" cy="2339230"/>
          </a:xfrm>
          <a:prstGeom prst="rect">
            <a:avLst/>
          </a:prstGeom>
        </p:spPr>
      </p:pic>
      <p:pic>
        <p:nvPicPr>
          <p:cNvPr id="14" name="Bild 13" descr="ijrr_loe_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037992"/>
            <a:ext cx="3748766" cy="2339230"/>
          </a:xfrm>
          <a:prstGeom prst="rect">
            <a:avLst/>
          </a:prstGeom>
        </p:spPr>
      </p:pic>
      <p:pic>
        <p:nvPicPr>
          <p:cNvPr id="15" name="Bild 14" descr="ijrr_l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620715"/>
            <a:ext cx="3373106" cy="2104818"/>
          </a:xfrm>
          <a:prstGeom prst="rect">
            <a:avLst/>
          </a:prstGeom>
        </p:spPr>
      </p:pic>
      <p:pic>
        <p:nvPicPr>
          <p:cNvPr id="16" name="Bild 15" descr="ijrr_lte_per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2704541"/>
            <a:ext cx="3373106" cy="2104818"/>
          </a:xfrm>
          <a:prstGeom prst="rect">
            <a:avLst/>
          </a:prstGeom>
        </p:spPr>
      </p:pic>
      <p:pic>
        <p:nvPicPr>
          <p:cNvPr id="17" name="Bild 16" descr="ijrr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4753182"/>
            <a:ext cx="3373106" cy="21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33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77EE-BC7B-6940-908F-CBBC833D97D6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2" name="Bild 1" descr="ijrr_goe_y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778158"/>
            <a:ext cx="2962290" cy="1848469"/>
          </a:xfrm>
          <a:prstGeom prst="rect">
            <a:avLst/>
          </a:prstGeom>
        </p:spPr>
      </p:pic>
      <p:pic>
        <p:nvPicPr>
          <p:cNvPr id="6" name="Bild 5" descr="ijrr_goe_ro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778159"/>
            <a:ext cx="2941298" cy="1835370"/>
          </a:xfrm>
          <a:prstGeom prst="rect">
            <a:avLst/>
          </a:prstGeom>
        </p:spPr>
      </p:pic>
      <p:pic>
        <p:nvPicPr>
          <p:cNvPr id="7" name="Bild 6" descr="ijrr_goe_p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778159"/>
            <a:ext cx="2946547" cy="1838645"/>
          </a:xfrm>
          <a:prstGeom prst="rect">
            <a:avLst/>
          </a:prstGeom>
        </p:spPr>
      </p:pic>
      <p:pic>
        <p:nvPicPr>
          <p:cNvPr id="17" name="Bild 16" descr="ijrr_gte_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29"/>
            <a:ext cx="2962287" cy="1848467"/>
          </a:xfrm>
          <a:prstGeom prst="rect">
            <a:avLst/>
          </a:prstGeom>
        </p:spPr>
      </p:pic>
      <p:pic>
        <p:nvPicPr>
          <p:cNvPr id="18" name="Bild 17" descr="ijrr_gte_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2616804"/>
            <a:ext cx="2957038" cy="1845192"/>
          </a:xfrm>
          <a:prstGeom prst="rect">
            <a:avLst/>
          </a:prstGeom>
        </p:spPr>
      </p:pic>
      <p:pic>
        <p:nvPicPr>
          <p:cNvPr id="19" name="Bild 18" descr="ijrr_gte_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2616804"/>
            <a:ext cx="2962289" cy="1848468"/>
          </a:xfrm>
          <a:prstGeom prst="rect">
            <a:avLst/>
          </a:prstGeom>
        </p:spPr>
      </p:pic>
      <p:pic>
        <p:nvPicPr>
          <p:cNvPr id="20" name="Bild 19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28" y="4604770"/>
            <a:ext cx="2433320" cy="1706956"/>
          </a:xfrm>
          <a:prstGeom prst="rect">
            <a:avLst/>
          </a:prstGeom>
        </p:spPr>
      </p:pic>
      <p:pic>
        <p:nvPicPr>
          <p:cNvPr id="21" name="Bild 20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50" y="3138385"/>
            <a:ext cx="4523698" cy="3173341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45 </a:t>
            </a:r>
            <a:r>
              <a:rPr lang="de-DE" dirty="0" err="1" smtClean="0"/>
              <a:t>deg</a:t>
            </a:r>
            <a:r>
              <a:rPr lang="de-DE" dirty="0" smtClean="0"/>
              <a:t> / 1000 m</a:t>
            </a:r>
          </a:p>
          <a:p>
            <a:r>
              <a:rPr lang="de-DE" dirty="0" smtClean="0"/>
              <a:t>GTE_Z = 1 m / 1000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026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</a:t>
            </a:r>
            <a:r>
              <a:rPr lang="de-DE" dirty="0" smtClean="0"/>
              <a:t>2 </a:t>
            </a:r>
            <a:r>
              <a:rPr lang="de-DE" dirty="0"/>
              <a:t>cm / 1 m </a:t>
            </a:r>
            <a:r>
              <a:rPr lang="de-DE" dirty="0" smtClean="0"/>
              <a:t>(2 </a:t>
            </a:r>
            <a:r>
              <a:rPr lang="de-DE" dirty="0"/>
              <a:t>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 smtClean="0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</a:t>
            </a:r>
            <a:r>
              <a:rPr lang="de-DE" dirty="0" smtClean="0"/>
              <a:t>45 </a:t>
            </a:r>
            <a:r>
              <a:rPr lang="de-DE" dirty="0" err="1"/>
              <a:t>deg</a:t>
            </a:r>
            <a:r>
              <a:rPr lang="de-DE" dirty="0"/>
              <a:t> / </a:t>
            </a:r>
            <a:r>
              <a:rPr lang="de-DE" dirty="0" smtClean="0"/>
              <a:t>1000 </a:t>
            </a:r>
            <a:r>
              <a:rPr lang="de-DE" dirty="0"/>
              <a:t>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</a:t>
            </a:r>
            <a:r>
              <a:rPr lang="de-DE" dirty="0" smtClean="0"/>
              <a:t>1 m </a:t>
            </a:r>
            <a:r>
              <a:rPr lang="de-DE" dirty="0"/>
              <a:t>/ </a:t>
            </a:r>
            <a:r>
              <a:rPr lang="de-DE" dirty="0" smtClean="0"/>
              <a:t>1000 </a:t>
            </a:r>
            <a:r>
              <a:rPr lang="de-DE" dirty="0"/>
              <a:t>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1FDE-C8E6-6A4E-8B04-7C2AD2141E7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Long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844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FAB4F-6F92-544B-B8F2-3B8A9FCB30D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Yaw-Drift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Global Translation Error 2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Error ?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(?)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3650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uroc_cut_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495550"/>
            <a:ext cx="8496300" cy="326707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3DC0-0AF1-A444-8F84-9A8B3154DCE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85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Translation Error</a:t>
            </a:r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Orientation Error</a:t>
            </a:r>
            <a:endParaRPr lang="de-DE" dirty="0"/>
          </a:p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smtClean="0"/>
              <a:t>Absolute Translation Error</a:t>
            </a:r>
          </a:p>
          <a:p>
            <a:pPr lvl="1"/>
            <a:r>
              <a:rPr lang="de-DE" dirty="0" smtClean="0"/>
              <a:t>Absolute Orientation Error</a:t>
            </a:r>
          </a:p>
          <a:p>
            <a:pPr lvl="1"/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Error</a:t>
            </a:r>
          </a:p>
          <a:p>
            <a:pPr lvl="1"/>
            <a:r>
              <a:rPr lang="de-DE" dirty="0" smtClean="0"/>
              <a:t>Yaw Error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lvl="1"/>
            <a:r>
              <a:rPr lang="de-DE" dirty="0" smtClean="0"/>
              <a:t>Processing Time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Frame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884-C6E2-DA40-AD25-323FC713C38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Sheme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604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DC36-843A-194D-9FEC-5C716C157420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90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  <p:pic>
        <p:nvPicPr>
          <p:cNvPr id="23" name="Bild 22" descr="rpe_frames_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4 cm / 1 m (4 %</a:t>
            </a:r>
            <a:r>
              <a:rPr lang="de-DE" dirty="0"/>
              <a:t>)	</a:t>
            </a:r>
            <a:r>
              <a:rPr lang="de-DE" dirty="0" smtClean="0"/>
              <a:t>	</a:t>
            </a:r>
            <a:r>
              <a:rPr lang="de-DE" dirty="0"/>
              <a:t>	LOE 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1072053"/>
            <a:ext cx="3383999" cy="2111616"/>
          </a:xfrm>
          <a:prstGeom prst="rect">
            <a:avLst/>
          </a:prstGeom>
        </p:spPr>
      </p:pic>
      <p:pic>
        <p:nvPicPr>
          <p:cNvPr id="10" name="Bild 9" descr="euroc_lte_per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3140965"/>
            <a:ext cx="3383999" cy="2111615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52" y="1165077"/>
            <a:ext cx="3383999" cy="21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49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Comparing Rovio and Okvis: Working principles, Differences and Accuracy</a:t>
            </a:r>
          </a:p>
          <a:p>
            <a:endParaRPr lang="en-GB" dirty="0" smtClean="0"/>
          </a:p>
          <a:p>
            <a:r>
              <a:rPr lang="en-GB" dirty="0" smtClean="0"/>
              <a:t>Visual-Inertial Odometry on non-time-synchronized Hardware?</a:t>
            </a:r>
          </a:p>
          <a:p>
            <a:endParaRPr lang="en-GB" dirty="0"/>
          </a:p>
          <a:p>
            <a:r>
              <a:rPr lang="en-GB" dirty="0" smtClean="0"/>
              <a:t>Outlook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405-689C-2C4A-9BD4-456211037F16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778157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778158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778159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09" y="4863071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541489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541488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541490"/>
            <a:ext cx="2941298" cy="1835370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68" y="2976363"/>
            <a:ext cx="4877857" cy="3219056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 smtClean="0"/>
              <a:t>GTE_Z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33792"/>
            <a:ext cx="8496300" cy="3900318"/>
          </a:xfrm>
        </p:spPr>
        <p:txBody>
          <a:bodyPr/>
          <a:lstStyle/>
          <a:p>
            <a:r>
              <a:rPr lang="de-CH" dirty="0" smtClean="0"/>
              <a:t>State Propagation </a:t>
            </a:r>
            <a:r>
              <a:rPr lang="de-CH" dirty="0" err="1" smtClean="0"/>
              <a:t>with</a:t>
            </a:r>
            <a:r>
              <a:rPr lang="de-CH" dirty="0" smtClean="0"/>
              <a:t> IMU (200 Hz)</a:t>
            </a:r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</a:t>
            </a:r>
            <a:r>
              <a:rPr lang="de-CH" dirty="0"/>
              <a:t>IMU-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Extrinsics</a:t>
            </a:r>
            <a:r>
              <a:rPr lang="de-CH" dirty="0"/>
              <a:t>, </a:t>
            </a:r>
            <a:r>
              <a:rPr lang="de-CH" dirty="0" smtClean="0"/>
              <a:t>Features (</a:t>
            </a:r>
            <a:r>
              <a:rPr lang="de-CH" dirty="0" err="1" smtClean="0"/>
              <a:t>Bearing</a:t>
            </a:r>
            <a:r>
              <a:rPr lang="de-CH" dirty="0" smtClean="0"/>
              <a:t> </a:t>
            </a:r>
            <a:r>
              <a:rPr lang="de-CH" dirty="0" err="1" smtClean="0"/>
              <a:t>Vector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Distance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Frame)</a:t>
            </a:r>
          </a:p>
          <a:p>
            <a:r>
              <a:rPr lang="de-CH" dirty="0" smtClean="0"/>
              <a:t>Update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Cameraframes</a:t>
            </a:r>
            <a:r>
              <a:rPr lang="de-CH" dirty="0" smtClean="0"/>
              <a:t> (20 Hz)</a:t>
            </a:r>
          </a:p>
          <a:p>
            <a:pPr lvl="1"/>
            <a:r>
              <a:rPr lang="de-CH" dirty="0"/>
              <a:t>Feature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Fast Corner </a:t>
            </a:r>
            <a:r>
              <a:rPr lang="de-CH" dirty="0" err="1"/>
              <a:t>Detector</a:t>
            </a:r>
            <a:endParaRPr lang="de-CH" dirty="0"/>
          </a:p>
          <a:p>
            <a:pPr lvl="1"/>
            <a:r>
              <a:rPr lang="de-CH" dirty="0" smtClean="0"/>
              <a:t>Multilevel </a:t>
            </a:r>
            <a:r>
              <a:rPr lang="de-CH" dirty="0" err="1" smtClean="0"/>
              <a:t>patch</a:t>
            </a:r>
            <a:r>
              <a:rPr lang="de-CH" dirty="0" smtClean="0"/>
              <a:t> Features</a:t>
            </a:r>
          </a:p>
          <a:p>
            <a:pPr lvl="1"/>
            <a:r>
              <a:rPr lang="de-CH" dirty="0" err="1" smtClean="0"/>
              <a:t>Direct</a:t>
            </a:r>
            <a:r>
              <a:rPr lang="de-CH" dirty="0" smtClean="0"/>
              <a:t> </a:t>
            </a:r>
            <a:r>
              <a:rPr lang="de-CH" dirty="0" err="1" smtClean="0"/>
              <a:t>Intensity</a:t>
            </a:r>
            <a:r>
              <a:rPr lang="de-CH" dirty="0" smtClean="0"/>
              <a:t> Error</a:t>
            </a:r>
          </a:p>
          <a:p>
            <a:r>
              <a:rPr lang="de-CH" dirty="0" smtClean="0"/>
              <a:t>„Small“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CF43-2D4E-684A-8EBC-BF6F65174F9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ROVIO </a:t>
            </a:r>
            <a:r>
              <a:rPr lang="de-CH" dirty="0"/>
              <a:t>– </a:t>
            </a:r>
            <a:r>
              <a:rPr lang="de-CH" dirty="0" smtClean="0"/>
              <a:t>Robust Visual </a:t>
            </a:r>
            <a:r>
              <a:rPr lang="de-CH" dirty="0" err="1" smtClean="0"/>
              <a:t>Inertial</a:t>
            </a:r>
            <a:r>
              <a:rPr lang="de-CH" dirty="0" smtClean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smtClean="0"/>
              <a:t>Approach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612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</a:t>
            </a:r>
            <a:r>
              <a:rPr lang="de-CH" dirty="0" err="1" smtClean="0"/>
              <a:t>optimization</a:t>
            </a:r>
            <a:endParaRPr lang="de-CH" dirty="0"/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Landmarks</a:t>
            </a:r>
          </a:p>
          <a:p>
            <a:r>
              <a:rPr lang="de-CH" dirty="0" smtClean="0"/>
              <a:t>Propagation </a:t>
            </a:r>
            <a:r>
              <a:rPr lang="de-CH" dirty="0" err="1" smtClean="0"/>
              <a:t>with</a:t>
            </a:r>
            <a:r>
              <a:rPr lang="de-CH" dirty="0" smtClean="0"/>
              <a:t> IMU</a:t>
            </a:r>
          </a:p>
          <a:p>
            <a:r>
              <a:rPr lang="de-CH" dirty="0" err="1" smtClean="0"/>
              <a:t>Multiscale</a:t>
            </a:r>
            <a:r>
              <a:rPr lang="de-CH" dirty="0" smtClean="0"/>
              <a:t> Harris </a:t>
            </a:r>
            <a:r>
              <a:rPr lang="de-CH" dirty="0" err="1"/>
              <a:t>corner</a:t>
            </a:r>
            <a:r>
              <a:rPr lang="de-CH" dirty="0"/>
              <a:t> </a:t>
            </a:r>
            <a:r>
              <a:rPr lang="de-CH" dirty="0" err="1"/>
              <a:t>detector</a:t>
            </a:r>
            <a:endParaRPr lang="de-CH" dirty="0"/>
          </a:p>
          <a:p>
            <a:r>
              <a:rPr lang="de-CH" dirty="0" err="1"/>
              <a:t>Brisk</a:t>
            </a:r>
            <a:r>
              <a:rPr lang="de-CH" dirty="0"/>
              <a:t> </a:t>
            </a:r>
            <a:r>
              <a:rPr lang="de-CH" dirty="0" err="1"/>
              <a:t>descriptor</a:t>
            </a:r>
            <a:r>
              <a:rPr lang="de-CH" dirty="0"/>
              <a:t> </a:t>
            </a:r>
            <a:r>
              <a:rPr lang="de-CH" dirty="0" err="1"/>
              <a:t>aligned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 smtClean="0"/>
              <a:t>gravity</a:t>
            </a:r>
            <a:endParaRPr lang="de-CH" dirty="0"/>
          </a:p>
          <a:p>
            <a:r>
              <a:rPr lang="de-CH" dirty="0" err="1" smtClean="0"/>
              <a:t>Marginalization</a:t>
            </a:r>
            <a:r>
              <a:rPr lang="de-CH" dirty="0" smtClean="0"/>
              <a:t>: Keep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several</a:t>
            </a:r>
            <a:r>
              <a:rPr lang="de-CH" dirty="0" smtClean="0"/>
              <a:t> </a:t>
            </a:r>
            <a:r>
              <a:rPr lang="de-CH" dirty="0" err="1" smtClean="0"/>
              <a:t>Keyframes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Landmarks </a:t>
            </a:r>
          </a:p>
          <a:p>
            <a:r>
              <a:rPr lang="de-CH" dirty="0" smtClean="0"/>
              <a:t>„Large“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pPr lvl="1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8499-7D61-D34C-BE4D-2220B60667EE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OKVIS – Optimal </a:t>
            </a:r>
            <a:r>
              <a:rPr lang="de-CH" dirty="0" err="1" smtClean="0"/>
              <a:t>Keyframe-Based</a:t>
            </a:r>
            <a:r>
              <a:rPr lang="de-CH" dirty="0" smtClean="0"/>
              <a:t> Visual </a:t>
            </a:r>
            <a:r>
              <a:rPr lang="de-CH" dirty="0" err="1" smtClean="0"/>
              <a:t>Inertial</a:t>
            </a:r>
            <a:r>
              <a:rPr lang="de-CH" dirty="0" smtClean="0"/>
              <a:t> SLAM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013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4 cm / 1 m (4 %)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1 </a:t>
            </a:r>
            <a:r>
              <a:rPr lang="de-DE" dirty="0" err="1"/>
              <a:t>deg</a:t>
            </a:r>
            <a:r>
              <a:rPr lang="de-DE" dirty="0"/>
              <a:t> / 50 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5 cm / 50 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79C4-63E8-CF4A-AD0F-9F4B12FD78CF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1433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225973"/>
            <a:ext cx="8496300" cy="1008137"/>
          </a:xfrm>
        </p:spPr>
        <p:txBody>
          <a:bodyPr/>
          <a:lstStyle/>
          <a:p>
            <a:r>
              <a:rPr lang="de-DE" dirty="0" err="1" smtClean="0"/>
              <a:t>Visensor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endParaRPr lang="de-DE" dirty="0" smtClean="0"/>
          </a:p>
          <a:p>
            <a:r>
              <a:rPr lang="de-DE" dirty="0" smtClean="0"/>
              <a:t>New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E84A-6313-654D-95F7-75F71CEBB3C5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 – 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slow_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1126194"/>
            <a:ext cx="2795869" cy="1744623"/>
          </a:xfrm>
          <a:prstGeom prst="rect">
            <a:avLst/>
          </a:prstGeom>
        </p:spPr>
      </p:pic>
      <p:pic>
        <p:nvPicPr>
          <p:cNvPr id="9" name="Bild 8" descr="slow_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2870817"/>
            <a:ext cx="2795869" cy="1744623"/>
          </a:xfrm>
          <a:prstGeom prst="rect">
            <a:avLst/>
          </a:prstGeom>
        </p:spPr>
      </p:pic>
      <p:pic>
        <p:nvPicPr>
          <p:cNvPr id="11" name="Bild 10" descr="slow_az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4615439"/>
            <a:ext cx="2795869" cy="1744622"/>
          </a:xfrm>
          <a:prstGeom prst="rect">
            <a:avLst/>
          </a:prstGeom>
        </p:spPr>
      </p:pic>
      <p:pic>
        <p:nvPicPr>
          <p:cNvPr id="12" name="Bild 11" descr="slow_l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40664"/>
            <a:ext cx="3243071" cy="2023676"/>
          </a:xfrm>
          <a:prstGeom prst="rect">
            <a:avLst/>
          </a:prstGeom>
        </p:spPr>
      </p:pic>
      <p:pic>
        <p:nvPicPr>
          <p:cNvPr id="13" name="Bild 12" descr="slow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01380"/>
            <a:ext cx="3244540" cy="20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09004"/>
            <a:ext cx="8496300" cy="2025105"/>
          </a:xfrm>
        </p:spPr>
        <p:txBody>
          <a:bodyPr/>
          <a:lstStyle/>
          <a:p>
            <a:r>
              <a:rPr lang="de-DE" dirty="0" smtClean="0"/>
              <a:t>Yaw Drift</a:t>
            </a:r>
          </a:p>
          <a:p>
            <a:r>
              <a:rPr lang="de-DE" dirty="0" err="1" smtClean="0"/>
              <a:t>Translational</a:t>
            </a:r>
            <a:r>
              <a:rPr lang="de-DE" dirty="0" smtClean="0"/>
              <a:t> Drift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8DE0-B8F1-6C4E-8A0B-5FFDD6EBFF6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rovio_1_2D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937"/>
            <a:ext cx="4254500" cy="2984500"/>
          </a:xfrm>
          <a:prstGeom prst="rect">
            <a:avLst/>
          </a:prstGeom>
        </p:spPr>
      </p:pic>
      <p:pic>
        <p:nvPicPr>
          <p:cNvPr id="8" name="Bild 7" descr="rovio_1_err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94" y="0"/>
            <a:ext cx="4286806" cy="4723321"/>
          </a:xfrm>
          <a:prstGeom prst="rect">
            <a:avLst/>
          </a:prstGeom>
        </p:spPr>
      </p:pic>
      <p:pic>
        <p:nvPicPr>
          <p:cNvPr id="9" name="Bild 8" descr="rovio_1_yaw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9" y="4597366"/>
            <a:ext cx="4275060" cy="22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20714"/>
            <a:ext cx="3383999" cy="211161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66053"/>
            <a:ext cx="3383999" cy="211161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746386"/>
            <a:ext cx="3383998" cy="2111614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8" y="3015729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1554-EEEC-9E45-9376-AB06316B364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13" y="620714"/>
            <a:ext cx="3310135" cy="2065524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0" y="2666052"/>
            <a:ext cx="3383999" cy="211161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1" y="4746386"/>
            <a:ext cx="3383999" cy="2111615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1" y="2113049"/>
            <a:ext cx="4877857" cy="3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303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gravity</a:t>
            </a:r>
            <a:r>
              <a:rPr lang="de-DE" dirty="0" smtClean="0"/>
              <a:t>: Roll </a:t>
            </a:r>
            <a:r>
              <a:rPr lang="de-DE" dirty="0" err="1" smtClean="0"/>
              <a:t>and</a:t>
            </a:r>
            <a:r>
              <a:rPr lang="de-DE" dirty="0" smtClean="0"/>
              <a:t> Pitch Errors </a:t>
            </a:r>
            <a:r>
              <a:rPr lang="de-DE" dirty="0" err="1" smtClean="0"/>
              <a:t>bounded</a:t>
            </a:r>
            <a:r>
              <a:rPr lang="de-DE" dirty="0" smtClean="0"/>
              <a:t> (</a:t>
            </a:r>
            <a:r>
              <a:rPr lang="de-DE" dirty="0" err="1" smtClean="0"/>
              <a:t>small</a:t>
            </a:r>
            <a:r>
              <a:rPr lang="de-DE" dirty="0" smtClean="0"/>
              <a:t>)</a:t>
            </a:r>
          </a:p>
          <a:p>
            <a:r>
              <a:rPr lang="de-DE" dirty="0" smtClean="0"/>
              <a:t>Yaw Drift</a:t>
            </a:r>
          </a:p>
          <a:p>
            <a:r>
              <a:rPr lang="de-DE" dirty="0" smtClean="0"/>
              <a:t>World-X </a:t>
            </a:r>
            <a:r>
              <a:rPr lang="de-DE" dirty="0" err="1" smtClean="0"/>
              <a:t>and</a:t>
            </a:r>
            <a:r>
              <a:rPr lang="de-DE" dirty="0" smtClean="0"/>
              <a:t> World-Y Errors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Yaw Error</a:t>
            </a:r>
          </a:p>
          <a:p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Drift</a:t>
            </a:r>
          </a:p>
          <a:p>
            <a:endParaRPr lang="de-DE" dirty="0"/>
          </a:p>
          <a:p>
            <a:r>
              <a:rPr lang="de-DE" dirty="0" err="1" smtClean="0"/>
              <a:t>Local</a:t>
            </a:r>
            <a:r>
              <a:rPr lang="de-DE" dirty="0" smtClean="0"/>
              <a:t> Errors </a:t>
            </a:r>
            <a:r>
              <a:rPr lang="de-DE" dirty="0" err="1" smtClean="0"/>
              <a:t>cancel</a:t>
            </a:r>
            <a:r>
              <a:rPr lang="de-DE" dirty="0" smtClean="0"/>
              <a:t> out </a:t>
            </a:r>
            <a:r>
              <a:rPr lang="de-DE" dirty="0" smtClean="0">
                <a:sym typeface="Wingdings"/>
              </a:rPr>
              <a:t> Global Error </a:t>
            </a:r>
            <a:r>
              <a:rPr lang="de-DE" dirty="0" err="1" smtClean="0">
                <a:sym typeface="Wingdings"/>
              </a:rPr>
              <a:t>smaller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than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integrated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errors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B893-76E6-4840-AE25-D26D1BD1340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45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92CF-AB0F-B041-9AA4-765EA1E4C912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3925232" y="3421006"/>
            <a:ext cx="5092828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9" y="2210625"/>
            <a:ext cx="288000" cy="288000"/>
          </a:xfrm>
          <a:prstGeom prst="rect">
            <a:avLst/>
          </a:prstGeom>
        </p:spPr>
      </p:pic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11" y="3517846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103235"/>
            <a:ext cx="8782635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8" name="Bild 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475150"/>
            <a:ext cx="8536495" cy="392619"/>
          </a:xfrm>
          <a:prstGeom prst="rect">
            <a:avLst/>
          </a:prstGeom>
        </p:spPr>
      </p:pic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3" y="3884721"/>
            <a:ext cx="4824000" cy="2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6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" y="2687045"/>
            <a:ext cx="2045339" cy="2900906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05" y="2687045"/>
            <a:ext cx="2045339" cy="2900906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2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1885324" y="1207070"/>
            <a:ext cx="4751506" cy="38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7DC1-0436-1245-A0A5-313D815552C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6" name="Gruppierung 85"/>
          <p:cNvGrpSpPr/>
          <p:nvPr/>
        </p:nvGrpSpPr>
        <p:grpSpPr>
          <a:xfrm>
            <a:off x="470559" y="1845114"/>
            <a:ext cx="3910575" cy="4127672"/>
            <a:chOff x="470559" y="1845114"/>
            <a:chExt cx="3910575" cy="4127672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713531" y="4947233"/>
              <a:ext cx="886631" cy="1025553"/>
              <a:chOff x="1364385" y="3421784"/>
              <a:chExt cx="886631" cy="1025553"/>
            </a:xfrm>
          </p:grpSpPr>
          <p:cxnSp>
            <p:nvCxnSpPr>
              <p:cNvPr id="8" name="Gerade Verbindung mit Pfeil 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/>
              <p:cNvSpPr txBox="1"/>
              <p:nvPr/>
            </p:nvSpPr>
            <p:spPr>
              <a:xfrm>
                <a:off x="1565338" y="4078005"/>
                <a:ext cx="248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I</a:t>
                </a:r>
                <a:endParaRPr lang="de-DE" dirty="0"/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3494503" y="4814285"/>
              <a:ext cx="886631" cy="1025553"/>
              <a:chOff x="1364385" y="3421784"/>
              <a:chExt cx="886631" cy="1025553"/>
            </a:xfrm>
          </p:grpSpPr>
          <p:cxnSp>
            <p:nvCxnSpPr>
              <p:cNvPr id="18" name="Gerade Verbindung mit Pfeil 1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/>
              <p:cNvSpPr txBox="1"/>
              <p:nvPr/>
            </p:nvSpPr>
            <p:spPr>
              <a:xfrm>
                <a:off x="1565338" y="407800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J</a:t>
                </a:r>
                <a:endParaRPr lang="de-DE" dirty="0"/>
              </a:p>
            </p:txBody>
          </p:sp>
        </p:grpSp>
        <p:cxnSp>
          <p:nvCxnSpPr>
            <p:cNvPr id="45" name="Gerade Verbindung mit Pfeil 44"/>
            <p:cNvCxnSpPr/>
            <p:nvPr/>
          </p:nvCxnSpPr>
          <p:spPr>
            <a:xfrm flipV="1">
              <a:off x="976059" y="3078833"/>
              <a:ext cx="274979" cy="23652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 flipH="1" flipV="1">
              <a:off x="2350939" y="2826257"/>
              <a:ext cx="1248517" cy="24848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ung 57"/>
            <p:cNvGrpSpPr/>
            <p:nvPr/>
          </p:nvGrpSpPr>
          <p:grpSpPr>
            <a:xfrm>
              <a:off x="1050085" y="2180532"/>
              <a:ext cx="886631" cy="997145"/>
              <a:chOff x="1364385" y="3421784"/>
              <a:chExt cx="886631" cy="997145"/>
            </a:xfrm>
          </p:grpSpPr>
          <p:cxnSp>
            <p:nvCxnSpPr>
              <p:cNvPr id="59" name="Gerade Verbindung mit Pfeil 58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/>
              <p:cNvSpPr txBox="1"/>
              <p:nvPr/>
            </p:nvSpPr>
            <p:spPr>
              <a:xfrm>
                <a:off x="1565338" y="3690441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  <p:grpSp>
          <p:nvGrpSpPr>
            <p:cNvPr id="63" name="Gruppierung 62"/>
            <p:cNvGrpSpPr/>
            <p:nvPr/>
          </p:nvGrpSpPr>
          <p:grpSpPr>
            <a:xfrm>
              <a:off x="2053692" y="2045251"/>
              <a:ext cx="886631" cy="997145"/>
              <a:chOff x="1364385" y="3421784"/>
              <a:chExt cx="886631" cy="997145"/>
            </a:xfrm>
          </p:grpSpPr>
          <p:cxnSp>
            <p:nvCxnSpPr>
              <p:cNvPr id="64" name="Gerade Verbindung mit Pfeil 63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/>
              <p:cNvSpPr txBox="1"/>
              <p:nvPr/>
            </p:nvSpPr>
            <p:spPr>
              <a:xfrm>
                <a:off x="1563795" y="3712604"/>
                <a:ext cx="35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</a:t>
                </a:r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61200" y="1845114"/>
              <a:ext cx="2497873" cy="1584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253060" y="1847859"/>
              <a:ext cx="80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Robot</a:t>
              </a:r>
              <a:endParaRPr lang="de-DE" dirty="0"/>
            </a:p>
          </p:txBody>
        </p:sp>
        <p:pic>
          <p:nvPicPr>
            <p:cNvPr id="82" name="Bild 81" descr="Bildschirmfoto 2015-11-21 um 14.35.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3795283"/>
              <a:ext cx="543733" cy="319443"/>
            </a:xfrm>
            <a:prstGeom prst="rect">
              <a:avLst/>
            </a:prstGeom>
          </p:spPr>
        </p:pic>
        <p:pic>
          <p:nvPicPr>
            <p:cNvPr id="83" name="Bild 82" descr="Bildschirmfoto 2015-11-21 um 14.36.0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4163280"/>
              <a:ext cx="570041" cy="295577"/>
            </a:xfrm>
            <a:prstGeom prst="rect">
              <a:avLst/>
            </a:prstGeom>
          </p:spPr>
        </p:pic>
        <p:pic>
          <p:nvPicPr>
            <p:cNvPr id="84" name="Bild 83" descr="Bildschirmfoto 2015-11-21 um 14.36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3777602"/>
              <a:ext cx="542274" cy="332143"/>
            </a:xfrm>
            <a:prstGeom prst="rect">
              <a:avLst/>
            </a:prstGeom>
          </p:spPr>
        </p:pic>
        <p:pic>
          <p:nvPicPr>
            <p:cNvPr id="85" name="Bild 84" descr="Bildschirmfoto 2015-11-21 um 14.36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4109745"/>
              <a:ext cx="579526" cy="34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02560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143172"/>
            <a:ext cx="8496300" cy="1090937"/>
          </a:xfrm>
        </p:spPr>
        <p:txBody>
          <a:bodyPr/>
          <a:lstStyle/>
          <a:p>
            <a:r>
              <a:rPr lang="de-DE" sz="2000" dirty="0" smtClean="0"/>
              <a:t>Fast Corner Detector / Multilevel </a:t>
            </a:r>
            <a:r>
              <a:rPr lang="de-DE" sz="2000" dirty="0" err="1" smtClean="0"/>
              <a:t>Direct</a:t>
            </a:r>
            <a:r>
              <a:rPr lang="de-DE" sz="2000" dirty="0" smtClean="0"/>
              <a:t> </a:t>
            </a:r>
            <a:r>
              <a:rPr lang="de-DE" sz="2000" dirty="0" err="1" smtClean="0"/>
              <a:t>Intensity</a:t>
            </a:r>
            <a:r>
              <a:rPr lang="de-DE" sz="2000" dirty="0" smtClean="0"/>
              <a:t> Patch Features </a:t>
            </a:r>
          </a:p>
          <a:p>
            <a:pPr marL="361950" lvl="1" indent="-361950">
              <a:spcBef>
                <a:spcPts val="500"/>
              </a:spcBef>
            </a:pPr>
            <a:r>
              <a:rPr lang="de-DE" sz="2000" dirty="0" smtClean="0"/>
              <a:t>Position, </a:t>
            </a:r>
            <a:r>
              <a:rPr lang="de-DE" sz="2000" dirty="0" err="1" smtClean="0"/>
              <a:t>Velocity</a:t>
            </a:r>
            <a:r>
              <a:rPr lang="de-DE" sz="2000" dirty="0" smtClean="0"/>
              <a:t>, Attitude, IMU </a:t>
            </a:r>
            <a:r>
              <a:rPr lang="de-DE" sz="2000" dirty="0" err="1" smtClean="0"/>
              <a:t>Biases</a:t>
            </a:r>
            <a:r>
              <a:rPr lang="de-DE" sz="2000" dirty="0" smtClean="0"/>
              <a:t>, IMU-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Extrinsics</a:t>
            </a:r>
            <a:r>
              <a:rPr lang="de-DE" sz="2000" dirty="0" smtClean="0"/>
              <a:t>, Features (</a:t>
            </a:r>
            <a:r>
              <a:rPr lang="de-CH" dirty="0" err="1" smtClean="0"/>
              <a:t>Bearing</a:t>
            </a:r>
            <a:r>
              <a:rPr lang="de-CH" dirty="0" smtClean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Frame)</a:t>
            </a:r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1689835"/>
            <a:ext cx="8496300" cy="3267241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2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894" y="1235842"/>
            <a:ext cx="6872212" cy="3865346"/>
          </a:xfrm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323850" y="5143172"/>
            <a:ext cx="8496300" cy="10909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Harris Corner Detector / BRISK Features</a:t>
            </a:r>
          </a:p>
          <a:p>
            <a:pPr marL="361950" lvl="1" indent="-361950">
              <a:spcBef>
                <a:spcPts val="500"/>
              </a:spcBef>
            </a:pPr>
            <a:r>
              <a:rPr lang="de-CH" dirty="0" err="1" smtClean="0"/>
              <a:t>Nonlinear</a:t>
            </a:r>
            <a:r>
              <a:rPr lang="de-CH" dirty="0" smtClean="0"/>
              <a:t> </a:t>
            </a:r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Keyframe</a:t>
            </a:r>
            <a:r>
              <a:rPr lang="de-CH" dirty="0" smtClean="0"/>
              <a:t> </a:t>
            </a:r>
            <a:r>
              <a:rPr lang="de-CH" dirty="0" err="1" smtClean="0"/>
              <a:t>Poses</a:t>
            </a:r>
            <a:r>
              <a:rPr lang="de-CH" dirty="0" smtClean="0"/>
              <a:t>, </a:t>
            </a:r>
            <a:r>
              <a:rPr lang="de-CH" dirty="0" err="1" smtClean="0"/>
              <a:t>current</a:t>
            </a:r>
            <a:r>
              <a:rPr lang="de-CH" dirty="0" smtClean="0"/>
              <a:t> Frame </a:t>
            </a:r>
            <a:r>
              <a:rPr lang="de-CH" dirty="0" err="1" smtClean="0"/>
              <a:t>Poses</a:t>
            </a:r>
            <a:r>
              <a:rPr lang="de-CH" dirty="0" smtClean="0"/>
              <a:t>, </a:t>
            </a:r>
            <a:r>
              <a:rPr lang="de-CH" dirty="0" err="1" smtClean="0"/>
              <a:t>Velocity</a:t>
            </a:r>
            <a:r>
              <a:rPr lang="de-CH" dirty="0" smtClean="0"/>
              <a:t> Terms, IMU </a:t>
            </a:r>
            <a:r>
              <a:rPr lang="de-CH" dirty="0" err="1" smtClean="0"/>
              <a:t>Biases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Landmark </a:t>
            </a:r>
            <a:r>
              <a:rPr lang="de-CH" dirty="0" err="1" smtClean="0"/>
              <a:t>Positions</a:t>
            </a:r>
            <a:endParaRPr lang="de-CH" dirty="0" smtClean="0"/>
          </a:p>
          <a:p>
            <a:endParaRPr lang="de-DE" sz="2000" dirty="0"/>
          </a:p>
        </p:txBody>
      </p:sp>
      <p:grpSp>
        <p:nvGrpSpPr>
          <p:cNvPr id="9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99824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/>
              <a:t>VI Sensor</a:t>
            </a:r>
          </a:p>
          <a:p>
            <a:r>
              <a:rPr lang="de-CH" dirty="0" err="1" smtClean="0"/>
              <a:t>Distance</a:t>
            </a:r>
            <a:r>
              <a:rPr lang="de-CH" dirty="0" smtClean="0"/>
              <a:t> 1200 m, </a:t>
            </a:r>
            <a:r>
              <a:rPr lang="de-CH" dirty="0" err="1" smtClean="0"/>
              <a:t>handheld</a:t>
            </a:r>
            <a:r>
              <a:rPr lang="de-CH" dirty="0" smtClean="0"/>
              <a:t>, 100 Loops</a:t>
            </a:r>
          </a:p>
          <a:p>
            <a:r>
              <a:rPr lang="de-CH" dirty="0" smtClean="0"/>
              <a:t>Dynamics: 2.5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11" name="Bild 10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grpSp>
        <p:nvGrpSpPr>
          <p:cNvPr id="12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8" y="1592714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1" y="1592714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" y="3946608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8" y="3946608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3" y="3946608"/>
            <a:ext cx="2983276" cy="1861564"/>
          </a:xfrm>
          <a:prstGeom prst="rect">
            <a:avLst/>
          </a:prstGeom>
        </p:spPr>
      </p:pic>
      <p:grpSp>
        <p:nvGrpSpPr>
          <p:cNvPr id="24" name="Gruppierung 23"/>
          <p:cNvGrpSpPr/>
          <p:nvPr/>
        </p:nvGrpSpPr>
        <p:grpSpPr>
          <a:xfrm>
            <a:off x="25416" y="1491473"/>
            <a:ext cx="2976228" cy="1958407"/>
            <a:chOff x="25416" y="1491473"/>
            <a:chExt cx="2976228" cy="1958407"/>
          </a:xfrm>
        </p:grpSpPr>
        <p:pic>
          <p:nvPicPr>
            <p:cNvPr id="13" name="Bild 12" descr="aoe_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6" y="1592713"/>
              <a:ext cx="2976228" cy="1857167"/>
            </a:xfrm>
            <a:prstGeom prst="rect">
              <a:avLst/>
            </a:prstGeom>
          </p:spPr>
        </p:pic>
        <p:pic>
          <p:nvPicPr>
            <p:cNvPr id="23" name="Bild 22" descr="Bildschirmfoto 2015-12-03 um 10.27.4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38" y="1491473"/>
              <a:ext cx="911048" cy="421359"/>
            </a:xfrm>
            <a:prstGeom prst="rect">
              <a:avLst/>
            </a:prstGeom>
          </p:spPr>
        </p:pic>
      </p:grpSp>
      <p:grpSp>
        <p:nvGrpSpPr>
          <p:cNvPr id="1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5438051" cy="4210046"/>
          </a:xfrm>
        </p:spPr>
        <p:txBody>
          <a:bodyPr/>
          <a:lstStyle/>
          <a:p>
            <a:r>
              <a:rPr lang="de-DE" dirty="0" smtClean="0"/>
              <a:t>Yaw </a:t>
            </a:r>
            <a:r>
              <a:rPr lang="de-DE" dirty="0"/>
              <a:t>D</a:t>
            </a:r>
            <a:r>
              <a:rPr lang="de-DE" dirty="0" smtClean="0"/>
              <a:t>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3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6E71-DA99-424B-89FF-416A9722926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1" y="1592714"/>
            <a:ext cx="2976228" cy="1857166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3" y="3946608"/>
            <a:ext cx="2983276" cy="1861564"/>
          </a:xfrm>
          <a:prstGeom prst="rect">
            <a:avLst/>
          </a:prstGeom>
        </p:spPr>
      </p:pic>
      <p:pic>
        <p:nvPicPr>
          <p:cNvPr id="18" name="Bild 17" descr="Bildschirmfoto 2015-12-03 um 10.27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54" y="1813384"/>
            <a:ext cx="911048" cy="421359"/>
          </a:xfrm>
          <a:prstGeom prst="rect">
            <a:avLst/>
          </a:prstGeom>
        </p:spPr>
      </p:pic>
      <p:grpSp>
        <p:nvGrpSpPr>
          <p:cNvPr id="10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1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680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1140</Words>
  <Application>Microsoft Macintosh PowerPoint</Application>
  <PresentationFormat>Bildschirmpräsentation (4:3)</PresentationFormat>
  <Paragraphs>368</Paragraphs>
  <Slides>40</Slides>
  <Notes>6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1" baseType="lpstr">
      <vt:lpstr>PowerPoint_Template</vt:lpstr>
      <vt:lpstr>Evaluating ROVIO and OKVIS – Two Visual-Inertial Odometry Implementations</vt:lpstr>
      <vt:lpstr>Intro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</vt:lpstr>
      <vt:lpstr>Global Accuracy – separated axes  </vt:lpstr>
      <vt:lpstr>Global Accuracy  </vt:lpstr>
      <vt:lpstr>Local Accuracy </vt:lpstr>
      <vt:lpstr>Results </vt:lpstr>
      <vt:lpstr>Towards non-timesynchronized Hardware 1) Analysis with artificial timedelay</vt:lpstr>
      <vt:lpstr>Towards non-timesynchronized Hardware Real Test</vt:lpstr>
      <vt:lpstr>Slow Dataset </vt:lpstr>
      <vt:lpstr>Fast dataset </vt:lpstr>
      <vt:lpstr>Fast dataset – Fixed Extrinsics </vt:lpstr>
      <vt:lpstr>Outlook</vt:lpstr>
      <vt:lpstr>PowerPoint-Präsentation</vt:lpstr>
      <vt:lpstr>Features / Computational Complexity </vt:lpstr>
      <vt:lpstr>Ev features</vt:lpstr>
      <vt:lpstr>Long Trajectory</vt:lpstr>
      <vt:lpstr>PowerPoint-Präsentation</vt:lpstr>
      <vt:lpstr>PowerPoint-Präsentation</vt:lpstr>
      <vt:lpstr>Long Trajectory: Summary (create Table!)</vt:lpstr>
      <vt:lpstr>Results </vt:lpstr>
      <vt:lpstr>Short Trajectory </vt:lpstr>
      <vt:lpstr>Evaluation Sheme </vt:lpstr>
      <vt:lpstr>PowerPoint-Präsentation</vt:lpstr>
      <vt:lpstr>PowerPoint-Präsentation</vt:lpstr>
      <vt:lpstr>PowerPoint-Präsentation</vt:lpstr>
      <vt:lpstr>PowerPoint-Präsentation</vt:lpstr>
      <vt:lpstr>ROVIO – Robust Visual Inertial Odometry Using a Direct EKF-Based Approach</vt:lpstr>
      <vt:lpstr>OKVIS – Optimal Keyframe-Based Visual Inertial SLAM</vt:lpstr>
      <vt:lpstr>Short Trajectory: Summary (create Table!) </vt:lpstr>
      <vt:lpstr>Slow Dataset – Global Accuracy </vt:lpstr>
      <vt:lpstr>PowerPoint-Präsentation</vt:lpstr>
      <vt:lpstr>PowerPoint-Präsentation</vt:lpstr>
      <vt:lpstr>Global Error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190</cp:revision>
  <cp:lastPrinted>2013-06-08T11:22:51Z</cp:lastPrinted>
  <dcterms:created xsi:type="dcterms:W3CDTF">2013-05-24T16:23:39Z</dcterms:created>
  <dcterms:modified xsi:type="dcterms:W3CDTF">2015-12-03T15:47:42Z</dcterms:modified>
</cp:coreProperties>
</file>